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2" r:id="rId4"/>
    <p:sldId id="263" r:id="rId5"/>
    <p:sldId id="264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vi\OneDrive%20-%20Centarix\qPCR\NO.38%20EXP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vi\OneDrive%20-%20Centarix\qPCR\NO.38%20EXP2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vi\OneDrive%20-%20Centarix\qPCR\NO.38%20EXP2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vi\OneDrive%20-%20Centarix\qPCR\NO.38%20EXP27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OCT4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7.4414596704067582E-2"/>
          <c:y val="3.2536453776611254E-2"/>
          <c:w val="0.88319695667052589"/>
          <c:h val="0.823657407407407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(Sheet2!$Q$2,Sheet2!$Q$6,Sheet2!$Q$8,Sheet2!$Q$10,Sheet2!$Q$12,Sheet2!$Q$14)</c:f>
                <c:numCache>
                  <c:formatCode>General</c:formatCode>
                  <c:ptCount val="6"/>
                  <c:pt idx="0">
                    <c:v>4.6458664236400209E-3</c:v>
                  </c:pt>
                  <c:pt idx="1">
                    <c:v>112.71716436343338</c:v>
                  </c:pt>
                  <c:pt idx="2">
                    <c:v>289.15912004189954</c:v>
                  </c:pt>
                  <c:pt idx="3">
                    <c:v>272.35937914905929</c:v>
                  </c:pt>
                  <c:pt idx="4">
                    <c:v>164.75428484418003</c:v>
                  </c:pt>
                  <c:pt idx="5">
                    <c:v>57.97388543728551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(Sheet2!$J$2,Sheet2!$J$6,Sheet2!$J$8,Sheet2!$J$10,Sheet2!$J$12,Sheet2!$J$14)</c:f>
              <c:strCache>
                <c:ptCount val="6"/>
                <c:pt idx="0">
                  <c:v>OS SG+EKB SG</c:v>
                </c:pt>
                <c:pt idx="1">
                  <c:v>OS VB _EKB VB</c:v>
                </c:pt>
                <c:pt idx="2">
                  <c:v>OS VB +EKB SG</c:v>
                </c:pt>
                <c:pt idx="3">
                  <c:v>OS VB+E3 3&amp;5 SG</c:v>
                </c:pt>
                <c:pt idx="4">
                  <c:v>OS VB+E3 3&amp;5OUR</c:v>
                </c:pt>
                <c:pt idx="5">
                  <c:v>OS VB+E3 5our3s</c:v>
                </c:pt>
              </c:strCache>
            </c:strRef>
          </c:cat>
          <c:val>
            <c:numRef>
              <c:f>(Sheet2!$P$2,Sheet2!$P$6,Sheet2!$P$8,Sheet2!$P$10,Sheet2!$P$12,Sheet2!$P$14)</c:f>
              <c:numCache>
                <c:formatCode>General</c:formatCode>
                <c:ptCount val="6"/>
                <c:pt idx="0">
                  <c:v>0.94789011559577163</c:v>
                </c:pt>
                <c:pt idx="1">
                  <c:v>3285.9938159209137</c:v>
                </c:pt>
                <c:pt idx="2">
                  <c:v>4217.3439002452333</c:v>
                </c:pt>
                <c:pt idx="3">
                  <c:v>3272.5407455588706</c:v>
                </c:pt>
                <c:pt idx="4">
                  <c:v>4803.0090554698572</c:v>
                </c:pt>
                <c:pt idx="5">
                  <c:v>3942.9052328799644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A1-46ED-844D-1117696DB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612272"/>
        <c:axId val="418605712"/>
      </c:barChart>
      <c:catAx>
        <c:axId val="41861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418605712"/>
        <c:crosses val="autoZero"/>
        <c:auto val="1"/>
        <c:lblAlgn val="ctr"/>
        <c:lblOffset val="100"/>
        <c:noMultiLvlLbl val="0"/>
      </c:catAx>
      <c:valAx>
        <c:axId val="4186057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41861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NANOG</a:t>
            </a:r>
            <a:r>
              <a:rPr lang="en-US" sz="1400" b="0" i="0" u="none" strike="noStrike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5.7004837865586439E-2"/>
          <c:y val="0.18863862217717689"/>
          <c:w val="0.91052433514303865"/>
          <c:h val="0.7298005284985502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(Sheet2!$AR$2,Sheet2!$AR$6,Sheet2!$AR$8,Sheet2!$AR$10,Sheet2!$AR$12,Sheet2!$AR$14)</c:f>
                <c:numCache>
                  <c:formatCode>General</c:formatCode>
                  <c:ptCount val="6"/>
                  <c:pt idx="0">
                    <c:v>0.10627110670272205</c:v>
                  </c:pt>
                  <c:pt idx="1">
                    <c:v>6.4265990638661874</c:v>
                  </c:pt>
                  <c:pt idx="2">
                    <c:v>1.1341933395974996E-2</c:v>
                  </c:pt>
                  <c:pt idx="3">
                    <c:v>1.2278053679634651</c:v>
                  </c:pt>
                  <c:pt idx="4">
                    <c:v>0.34076159910977677</c:v>
                  </c:pt>
                  <c:pt idx="5">
                    <c:v>0.25390235268355776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(Sheet2!$AB$2,Sheet2!$AB$6,Sheet2!$AB$8,Sheet2!$AB$10,Sheet2!$AB$12,Sheet2!$AB$14)</c:f>
              <c:strCache>
                <c:ptCount val="6"/>
                <c:pt idx="0">
                  <c:v>OS SG+EKB SG</c:v>
                </c:pt>
                <c:pt idx="1">
                  <c:v>OS VB _EKB VB</c:v>
                </c:pt>
                <c:pt idx="2">
                  <c:v>OS VB +EKB SG</c:v>
                </c:pt>
                <c:pt idx="3">
                  <c:v>OS VB+E3 3&amp;5 SG</c:v>
                </c:pt>
                <c:pt idx="4">
                  <c:v>OS VB+E3 3&amp;5OUR</c:v>
                </c:pt>
                <c:pt idx="5">
                  <c:v>OS VB+E3 5our3s</c:v>
                </c:pt>
              </c:strCache>
            </c:strRef>
          </c:cat>
          <c:val>
            <c:numRef>
              <c:f>(Sheet2!$AH$2,Sheet2!$AH$6,Sheet2!$AH$8,Sheet2!$AH$10,Sheet2!$AH$12,Sheet2!$AH$14)</c:f>
              <c:numCache>
                <c:formatCode>General</c:formatCode>
                <c:ptCount val="6"/>
                <c:pt idx="0">
                  <c:v>0.94460499194312897</c:v>
                </c:pt>
                <c:pt idx="1">
                  <c:v>6731.3937743968327</c:v>
                </c:pt>
                <c:pt idx="2">
                  <c:v>1274.8599983965767</c:v>
                </c:pt>
                <c:pt idx="3">
                  <c:v>2162.8644693221045</c:v>
                </c:pt>
                <c:pt idx="4">
                  <c:v>1175.7022028782681</c:v>
                </c:pt>
                <c:pt idx="5">
                  <c:v>1309.6576391657063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2F-42DE-8A56-E6990DCDE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663040"/>
        <c:axId val="565661728"/>
      </c:barChart>
      <c:catAx>
        <c:axId val="565663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565661728"/>
        <c:crosses val="autoZero"/>
        <c:auto val="1"/>
        <c:lblAlgn val="ctr"/>
        <c:lblOffset val="100"/>
        <c:noMultiLvlLbl val="0"/>
      </c:catAx>
      <c:valAx>
        <c:axId val="56566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565663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DDX58</a:t>
            </a:r>
            <a:r>
              <a:rPr lang="en-US" sz="1400" b="0" i="0" u="none" strike="noStrike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5.9985044890421203E-2"/>
          <c:y val="0.18991536389404251"/>
          <c:w val="0.89922464280875025"/>
          <c:h val="0.678405890917411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(Sheet2!$AR$2,Sheet2!$AR$6,Sheet2!$AR$8,Sheet2!$AR$10,Sheet2!$AR$12,Sheet2!$AR$14)</c:f>
                <c:numCache>
                  <c:formatCode>General</c:formatCode>
                  <c:ptCount val="6"/>
                  <c:pt idx="0">
                    <c:v>0.10627110670272205</c:v>
                  </c:pt>
                  <c:pt idx="1">
                    <c:v>6.4265990638661874</c:v>
                  </c:pt>
                  <c:pt idx="2">
                    <c:v>1.1341933395974996E-2</c:v>
                  </c:pt>
                  <c:pt idx="3">
                    <c:v>1.2278053679634651</c:v>
                  </c:pt>
                  <c:pt idx="4">
                    <c:v>0.34076159910977677</c:v>
                  </c:pt>
                  <c:pt idx="5">
                    <c:v>0.25390235268355776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(Sheet2!$AK$2,Sheet2!$AK$6,Sheet2!$AK$8,Sheet2!$AK$10,Sheet2!$AK$12,Sheet2!$AK$14)</c:f>
              <c:strCache>
                <c:ptCount val="6"/>
                <c:pt idx="0">
                  <c:v>OS SG+EKB SG</c:v>
                </c:pt>
                <c:pt idx="1">
                  <c:v>OS VB _EKB VB</c:v>
                </c:pt>
                <c:pt idx="2">
                  <c:v>OS VB +EKB SG</c:v>
                </c:pt>
                <c:pt idx="3">
                  <c:v>OS VB+E3 3&amp;5 SG</c:v>
                </c:pt>
                <c:pt idx="4">
                  <c:v>OS VB+E3 3&amp;5OUR</c:v>
                </c:pt>
                <c:pt idx="5">
                  <c:v>OS VB+E3 5our3s</c:v>
                </c:pt>
              </c:strCache>
            </c:strRef>
          </c:cat>
          <c:val>
            <c:numRef>
              <c:f>(Sheet2!$AQ$2,Sheet2!$AQ$6,Sheet2!$AQ$8,Sheet2!$AQ$10,Sheet2!$AQ$12,Sheet2!$AQ$14)</c:f>
              <c:numCache>
                <c:formatCode>General</c:formatCode>
                <c:ptCount val="6"/>
                <c:pt idx="0">
                  <c:v>0.86945997174943501</c:v>
                </c:pt>
                <c:pt idx="1">
                  <c:v>437.08423003577349</c:v>
                </c:pt>
                <c:pt idx="2">
                  <c:v>1.1570538957690502</c:v>
                </c:pt>
                <c:pt idx="3">
                  <c:v>125.25527479754467</c:v>
                </c:pt>
                <c:pt idx="4">
                  <c:v>7.7274906313987684</c:v>
                </c:pt>
                <c:pt idx="5">
                  <c:v>51.803368519298175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DD-4C30-B1AF-D616553982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194888"/>
        <c:axId val="422196200"/>
      </c:barChart>
      <c:catAx>
        <c:axId val="42219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422196200"/>
        <c:crosses val="autoZero"/>
        <c:auto val="1"/>
        <c:lblAlgn val="ctr"/>
        <c:lblOffset val="100"/>
        <c:noMultiLvlLbl val="0"/>
      </c:catAx>
      <c:valAx>
        <c:axId val="422196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422194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INFB1</a:t>
            </a:r>
            <a:r>
              <a:rPr lang="en-US" sz="1400" b="0" i="0" u="none" strike="noStrike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6.2861130163462564E-2"/>
          <c:y val="0.16708333333333336"/>
          <c:w val="0.91196333490597825"/>
          <c:h val="0.670030985710119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(Sheet2!$AT$2,Sheet2!$AT$6,Sheet2!$AT$8,Sheet2!$AT$10,Sheet2!$AT$12,Sheet2!$AT$14)</c:f>
              <c:strCache>
                <c:ptCount val="6"/>
                <c:pt idx="0">
                  <c:v>OS SG+EKB SG</c:v>
                </c:pt>
                <c:pt idx="1">
                  <c:v>OS VB _EKB VB</c:v>
                </c:pt>
                <c:pt idx="2">
                  <c:v>OS VB +EKB SG</c:v>
                </c:pt>
                <c:pt idx="3">
                  <c:v>OS VB+E3 3&amp;5 SG</c:v>
                </c:pt>
                <c:pt idx="4">
                  <c:v>OS VB+E3 3&amp;5OUR</c:v>
                </c:pt>
                <c:pt idx="5">
                  <c:v>OS VB+E3 5our3s</c:v>
                </c:pt>
              </c:strCache>
            </c:strRef>
          </c:cat>
          <c:val>
            <c:numRef>
              <c:f>(Sheet2!$AZ$2,Sheet2!$AZ$6,Sheet2!$AZ$8,Sheet2!$AZ$10,Sheet2!$AZ$12,Sheet2!$AZ$14)</c:f>
              <c:numCache>
                <c:formatCode>General</c:formatCode>
                <c:ptCount val="6"/>
                <c:pt idx="0">
                  <c:v>0.8979653389581872</c:v>
                </c:pt>
                <c:pt idx="1">
                  <c:v>79.434740796922625</c:v>
                </c:pt>
                <c:pt idx="2">
                  <c:v>0.72224490915929329</c:v>
                </c:pt>
                <c:pt idx="3">
                  <c:v>11.667265699451974</c:v>
                </c:pt>
                <c:pt idx="4">
                  <c:v>1.0240832211420472</c:v>
                </c:pt>
                <c:pt idx="5">
                  <c:v>1.9012047904493854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5E-42E6-BBC0-8B4BCD732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562168"/>
        <c:axId val="565562824"/>
      </c:barChart>
      <c:catAx>
        <c:axId val="565562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565562824"/>
        <c:crosses val="autoZero"/>
        <c:auto val="1"/>
        <c:lblAlgn val="ctr"/>
        <c:lblOffset val="100"/>
        <c:noMultiLvlLbl val="0"/>
      </c:catAx>
      <c:valAx>
        <c:axId val="56556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565562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04ED-F2A8-4AFD-9CA6-F550B080E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80154-57D1-446E-A24D-FB2982960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4844D-0FCC-4E73-81BA-D28835BD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BC1-B391-4D18-BEB2-E8E869E0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8BC3C-350C-466A-A4AC-12EAF249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95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694A-70ED-42BB-BB22-FA14DDFE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FD6B7-8A7D-4BA0-9F55-0B4EFF8A9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5020F-7094-4541-9331-D26172AC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AEB08-F56C-4150-949C-3A962A3F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66AD1-AD23-43C6-8E19-E900F2B9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846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AA59D-5769-49C8-84FA-660E037F9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C7053-4E87-4B12-BB2C-80E0F8AAD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F597F-730E-4C42-83BE-323D41F7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2B36F-7519-468E-B483-48BFBED4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6DC2-D193-47C6-8206-203F986A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194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F390-78BB-43BE-8685-FA1622B0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E55B-2342-4A4E-BEDD-AEDF70522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D261-C4EC-4F05-95DD-D55E34B2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674C-A2D4-407F-81A7-367C7100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0DFA-386A-4B6D-80E1-BF867526F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729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0A50-112F-419F-BB31-20A24198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5F1CB-C43B-4FFB-B392-F8A9B6CCD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EB37F-5A2A-41CC-9165-D0EF422C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DBEFA-6ECE-4569-895A-84814739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8A5B5-9A65-432C-8B83-FAE49DDA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135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B27E-04BB-415E-A8AE-F8FD6A8E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1A3F7-0F3D-4AFB-9E91-7B365AA18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5BD0F-C8CC-43E4-81B4-994C28633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CC635-F4BD-4AD3-AC40-D424269F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120B7-E6B3-4A43-8D7C-D918D8A97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09415-51D3-4939-9A7D-B02D78CA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23422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0DCD-3D74-43FD-B519-DF824D15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A39AB-CC23-4A76-B7BE-F9F137EC8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96960-D238-4F99-B1FD-DBC91B612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939939-8127-4BEC-9247-6CB7B6196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29AF2-2820-47BC-91DE-AB345D152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10D10-1835-495A-80BD-7ED00413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BF1B7-3967-4886-B311-056B1080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62D6D-2C00-4402-B5DC-9403891D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898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8DC6-D99D-4D78-AADC-E1492177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B3D99-0F9B-40E9-B959-B2409BE5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B2F53-195C-4133-95F8-31C7D331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68340-69BF-40EC-881A-7757FB76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413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C169D-1FEE-4ACD-ADB4-29D4338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F664C2-03F7-4EA1-9B89-1D6852F0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4526E-D16B-4540-84D8-7D4DFA1A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354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620D-A785-4226-8908-43F0DA39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5F095-88AE-45C7-B127-B17401236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7F0B2-4CED-485D-8691-8832C155A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67994-6F12-4221-9C3B-DA7B5ED5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55F9C-7A28-46FC-A60F-BC31E20F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6B5AE-E316-4667-B514-7D2E4679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218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34F6-75DD-4B73-BCBB-64982E2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EAFF8-F0DC-499F-B4CD-0F0379FE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A3D20-53F9-4CF6-B60B-3FBE5F9F6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9D560-C587-484C-925C-C6679C88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37CBA-5B07-41E6-B411-FF7F0399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AF25D-E85C-4998-ABC0-8D8019C6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379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C680A-0F32-4BC6-AD4F-0076D704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7F02E-C211-4C29-B741-C5D04A39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803F-563E-450E-A8A8-43E79482C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58809-2A75-406A-B383-6913E892E1D1}" type="datetimeFigureOut">
              <a:rPr lang="en-IL" smtClean="0"/>
              <a:t>04/10/2021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E0A3-4DAE-4BFA-A148-9FA16A447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0492-36E5-450E-B042-A1FA8D134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44242-924D-4D16-8FB8-18CF8C57C4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267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jpg"/><Relationship Id="rId18" Type="http://schemas.microsoft.com/office/2007/relationships/hdphoto" Target="../media/hdphoto6.wdp"/><Relationship Id="rId26" Type="http://schemas.openxmlformats.org/officeDocument/2006/relationships/image" Target="../media/image18.jpg"/><Relationship Id="rId39" Type="http://schemas.microsoft.com/office/2007/relationships/hdphoto" Target="../media/hdphoto12.wdp"/><Relationship Id="rId3" Type="http://schemas.microsoft.com/office/2007/relationships/hdphoto" Target="../media/hdphoto1.wdp"/><Relationship Id="rId21" Type="http://schemas.microsoft.com/office/2007/relationships/hdphoto" Target="../media/hdphoto7.wdp"/><Relationship Id="rId34" Type="http://schemas.openxmlformats.org/officeDocument/2006/relationships/image" Target="../media/image24.png"/><Relationship Id="rId42" Type="http://schemas.openxmlformats.org/officeDocument/2006/relationships/image" Target="../media/image28.png"/><Relationship Id="rId7" Type="http://schemas.openxmlformats.org/officeDocument/2006/relationships/image" Target="../media/image4.jpg"/><Relationship Id="rId12" Type="http://schemas.microsoft.com/office/2007/relationships/hdphoto" Target="../media/hdphoto4.wdp"/><Relationship Id="rId17" Type="http://schemas.openxmlformats.org/officeDocument/2006/relationships/image" Target="../media/image11.png"/><Relationship Id="rId25" Type="http://schemas.openxmlformats.org/officeDocument/2006/relationships/image" Target="../media/image17.jpg"/><Relationship Id="rId33" Type="http://schemas.microsoft.com/office/2007/relationships/hdphoto" Target="../media/hdphoto9.wdp"/><Relationship Id="rId38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0.jpg"/><Relationship Id="rId20" Type="http://schemas.openxmlformats.org/officeDocument/2006/relationships/image" Target="../media/image13.png"/><Relationship Id="rId29" Type="http://schemas.openxmlformats.org/officeDocument/2006/relationships/image" Target="../media/image21.jpg"/><Relationship Id="rId41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openxmlformats.org/officeDocument/2006/relationships/image" Target="../media/image16.jpg"/><Relationship Id="rId32" Type="http://schemas.openxmlformats.org/officeDocument/2006/relationships/image" Target="../media/image23.png"/><Relationship Id="rId37" Type="http://schemas.microsoft.com/office/2007/relationships/hdphoto" Target="../media/hdphoto11.wdp"/><Relationship Id="rId40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23" Type="http://schemas.openxmlformats.org/officeDocument/2006/relationships/image" Target="../media/image15.jpg"/><Relationship Id="rId28" Type="http://schemas.openxmlformats.org/officeDocument/2006/relationships/image" Target="../media/image20.jpg"/><Relationship Id="rId36" Type="http://schemas.openxmlformats.org/officeDocument/2006/relationships/image" Target="../media/image25.png"/><Relationship Id="rId10" Type="http://schemas.openxmlformats.org/officeDocument/2006/relationships/image" Target="../media/image6.jpg"/><Relationship Id="rId19" Type="http://schemas.openxmlformats.org/officeDocument/2006/relationships/image" Target="../media/image12.jpg"/><Relationship Id="rId31" Type="http://schemas.microsoft.com/office/2007/relationships/hdphoto" Target="../media/hdphoto8.wdp"/><Relationship Id="rId4" Type="http://schemas.openxmlformats.org/officeDocument/2006/relationships/image" Target="../media/image2.jpg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jpg"/><Relationship Id="rId27" Type="http://schemas.openxmlformats.org/officeDocument/2006/relationships/image" Target="../media/image19.jpg"/><Relationship Id="rId30" Type="http://schemas.openxmlformats.org/officeDocument/2006/relationships/image" Target="../media/image22.png"/><Relationship Id="rId35" Type="http://schemas.microsoft.com/office/2007/relationships/hdphoto" Target="../media/hdphoto10.wdp"/><Relationship Id="rId43" Type="http://schemas.microsoft.com/office/2007/relationships/hdphoto" Target="../media/hdphoto1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20.wdp"/><Relationship Id="rId3" Type="http://schemas.microsoft.com/office/2007/relationships/hdphoto" Target="../media/hdphoto15.wdp"/><Relationship Id="rId7" Type="http://schemas.microsoft.com/office/2007/relationships/hdphoto" Target="../media/hdphoto17.wdp"/><Relationship Id="rId12" Type="http://schemas.openxmlformats.org/officeDocument/2006/relationships/image" Target="../media/image34.png"/><Relationship Id="rId17" Type="http://schemas.microsoft.com/office/2007/relationships/hdphoto" Target="../media/hdphoto22.wdp"/><Relationship Id="rId2" Type="http://schemas.openxmlformats.org/officeDocument/2006/relationships/image" Target="../media/image2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5" Type="http://schemas.microsoft.com/office/2007/relationships/hdphoto" Target="../media/hdphoto21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microsoft.com/office/2007/relationships/hdphoto" Target="../media/hdphoto18.wdp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nt.com/en/product/automated-electrophoresis/fragment-analyzer-systems/fragment-analyzer-systems-rna-analysis-kits/fragment-analyzer-rna-kits-365734" TargetMode="External"/><Relationship Id="rId2" Type="http://schemas.openxmlformats.org/officeDocument/2006/relationships/hyperlink" Target="https://www.agilent.com/en/product/automated-electrophoresis/fragment-analyzer-systems/fragment-analyzer-systems-capillary-arrays/capillary-arrays-380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ilent.com/store/productDetail.jsp?catalogId=DNF-930-K05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67F6-07BF-4EB1-8878-9E2E11A46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4E3AD-4602-40E0-A0D0-6CA555328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05/10/21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6568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C407-C4B2-47BA-A0BD-C1726873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Exp. 27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C19A-2CCB-487D-B4D6-637A9D64E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 fontAlgn="base">
              <a:buNone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All mRNA cleaned with cellulose OSKMNL ration (3:1:1:1:1:1), 1 transfection, IF and qPCR after 24Hr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OSKMNL VB + EKB VB </a:t>
            </a:r>
          </a:p>
          <a:p>
            <a:pPr algn="l" rtl="0" fontAlgn="base">
              <a:buFont typeface="+mj-lt"/>
              <a:buAutoNum type="arabicPeriod" startAt="2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OSKMNL SG + EKB SG </a:t>
            </a:r>
          </a:p>
          <a:p>
            <a:pPr algn="l" rtl="0" fontAlgn="base">
              <a:buFont typeface="+mj-lt"/>
              <a:buAutoNum type="arabicPeriod" startAt="3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OSKMNL VB + EKB SG </a:t>
            </a:r>
          </a:p>
          <a:p>
            <a:pPr algn="l" rtl="0" fontAlgn="base">
              <a:buFont typeface="+mj-lt"/>
              <a:buAutoNum type="arabicPeriod" startAt="4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OSKMNL VB+ 600ng E3 1543tyf (3&amp;5 UTR OUR) </a:t>
            </a:r>
          </a:p>
          <a:p>
            <a:pPr algn="l" rtl="0" fontAlgn="base">
              <a:buFont typeface="+mj-lt"/>
              <a:buAutoNum type="arabicPeriod" startAt="5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OSKMNL VB+ 600ng E3 1550aad (5utr Our, 3 UTR SG) </a:t>
            </a:r>
          </a:p>
          <a:p>
            <a:pPr algn="l" rtl="0" fontAlgn="base">
              <a:buFont typeface="+mj-lt"/>
              <a:buAutoNum type="arabicPeriod" startAt="6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OSKMNL VB+ 600ng E3 1551cpg (3&amp;5 UTR SG) </a:t>
            </a:r>
          </a:p>
          <a:p>
            <a:pPr algn="l" rtl="0" fontAlgn="base">
              <a:buFont typeface="+mj-lt"/>
              <a:buAutoNum type="arabicPeriod" startAt="7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OSKMNL SG+ 600ng E3 1551cpg (3&amp;5 UTR SG) </a:t>
            </a:r>
          </a:p>
          <a:p>
            <a:pPr algn="l" rtl="0" fontAlgn="base">
              <a:buFont typeface="+mj-lt"/>
              <a:buAutoNum type="arabicPeriod" startAt="8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300ng oct4 SG old+ EKB SG </a:t>
            </a:r>
          </a:p>
          <a:p>
            <a:pPr algn="l" rtl="0" fontAlgn="base">
              <a:buFont typeface="+mj-lt"/>
              <a:buAutoNum type="arabicPeriod" startAt="9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300ng oct4 SG old+ EKB VB </a:t>
            </a:r>
          </a:p>
          <a:p>
            <a:pPr algn="l" rtl="0" fontAlgn="base">
              <a:buFont typeface="+mj-lt"/>
              <a:buAutoNum type="arabicPeriod" startAt="10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300ng our oct4 + EKB SG </a:t>
            </a:r>
          </a:p>
          <a:p>
            <a:pPr algn="l" rtl="0" fontAlgn="base">
              <a:buFont typeface="+mj-lt"/>
              <a:buAutoNum type="arabicPeriod" startAt="11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300ng our oct4 + EKB VB </a:t>
            </a:r>
          </a:p>
          <a:p>
            <a:pPr algn="l" rtl="0" fontAlgn="base">
              <a:buFont typeface="+mj-lt"/>
              <a:buAutoNum type="arabicPeriod" startAt="12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NC 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5524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FE3718C9-E4ED-4567-BDA3-BA1DB245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" y="660825"/>
            <a:ext cx="1612580" cy="1200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40E4E9-C91E-4B05-8A93-372C8B9BA31A}"/>
              </a:ext>
            </a:extLst>
          </p:cNvPr>
          <p:cNvSpPr txBox="1"/>
          <p:nvPr/>
        </p:nvSpPr>
        <p:spPr>
          <a:xfrm>
            <a:off x="64168" y="214653"/>
            <a:ext cx="1612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OSKMNL VB</a:t>
            </a:r>
            <a:r>
              <a:rPr lang="en-US" sz="1200" dirty="0"/>
              <a:t> </a:t>
            </a:r>
            <a:r>
              <a:rPr lang="en-IL" sz="1200" dirty="0"/>
              <a:t>+EKB VB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4E67E-C384-419C-BC1E-FFD983CD71ED}"/>
              </a:ext>
            </a:extLst>
          </p:cNvPr>
          <p:cNvSpPr txBox="1"/>
          <p:nvPr/>
        </p:nvSpPr>
        <p:spPr>
          <a:xfrm>
            <a:off x="204117" y="737843"/>
            <a:ext cx="8181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b="1" dirty="0">
                <a:solidFill>
                  <a:schemeClr val="bg1"/>
                </a:solidFill>
              </a:rPr>
              <a:t>OCT4</a:t>
            </a:r>
          </a:p>
        </p:txBody>
      </p:sp>
      <p:pic>
        <p:nvPicPr>
          <p:cNvPr id="12" name="Picture 11" descr="A picture containing green, night sky&#10;&#10;Description automatically generated">
            <a:extLst>
              <a:ext uri="{FF2B5EF4-FFF2-40B4-BE49-F238E27FC236}">
                <a16:creationId xmlns:a16="http://schemas.microsoft.com/office/drawing/2014/main" id="{DE6DB87D-892D-4D67-AC72-8F43ADFCD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" y="2107075"/>
            <a:ext cx="1612580" cy="1200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73A579-25C9-4074-BC2D-7B73D9AA8C6A}"/>
              </a:ext>
            </a:extLst>
          </p:cNvPr>
          <p:cNvSpPr txBox="1"/>
          <p:nvPr/>
        </p:nvSpPr>
        <p:spPr>
          <a:xfrm>
            <a:off x="204117" y="2114627"/>
            <a:ext cx="950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dirty="0">
                <a:solidFill>
                  <a:schemeClr val="bg1"/>
                </a:solidFill>
              </a:rPr>
              <a:t>SOX2</a:t>
            </a:r>
          </a:p>
        </p:txBody>
      </p:sp>
      <p:pic>
        <p:nvPicPr>
          <p:cNvPr id="20" name="Picture 19" descr="Red lights in the dark&#10;&#10;Description automatically generated with low confidence">
            <a:extLst>
              <a:ext uri="{FF2B5EF4-FFF2-40B4-BE49-F238E27FC236}">
                <a16:creationId xmlns:a16="http://schemas.microsoft.com/office/drawing/2014/main" id="{35B365DC-5E25-46A6-9C24-A8089A25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29" y="660825"/>
            <a:ext cx="1612580" cy="12000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169A68-139E-4C65-A0AF-5DBEC0A462A4}"/>
              </a:ext>
            </a:extLst>
          </p:cNvPr>
          <p:cNvSpPr txBox="1"/>
          <p:nvPr/>
        </p:nvSpPr>
        <p:spPr>
          <a:xfrm>
            <a:off x="1879610" y="173956"/>
            <a:ext cx="16458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</a:t>
            </a:r>
            <a:r>
              <a:rPr lang="en-IL" sz="1200" dirty="0"/>
              <a:t>SKMNL SG +EKB SG</a:t>
            </a:r>
          </a:p>
        </p:txBody>
      </p:sp>
      <p:pic>
        <p:nvPicPr>
          <p:cNvPr id="24" name="Picture 2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5CEEB41-B503-4088-93BD-AE6D55954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29" y="2107075"/>
            <a:ext cx="1612580" cy="1200059"/>
          </a:xfrm>
          <a:prstGeom prst="rect">
            <a:avLst/>
          </a:prstGeom>
        </p:spPr>
      </p:pic>
      <p:pic>
        <p:nvPicPr>
          <p:cNvPr id="26" name="Picture 25" descr="A picture containing dark&#10;&#10;Description automatically generated">
            <a:extLst>
              <a:ext uri="{FF2B5EF4-FFF2-40B4-BE49-F238E27FC236}">
                <a16:creationId xmlns:a16="http://schemas.microsoft.com/office/drawing/2014/main" id="{1B6EB8CE-C67C-43F8-A960-8453FF162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89" y="660825"/>
            <a:ext cx="1612579" cy="12000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E5B043-F64A-4261-A917-E5AAB751F391}"/>
              </a:ext>
            </a:extLst>
          </p:cNvPr>
          <p:cNvSpPr txBox="1"/>
          <p:nvPr/>
        </p:nvSpPr>
        <p:spPr>
          <a:xfrm>
            <a:off x="3558954" y="173956"/>
            <a:ext cx="1610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</a:t>
            </a:r>
            <a:r>
              <a:rPr lang="en-IL" sz="1200" dirty="0"/>
              <a:t>SKMNL VB</a:t>
            </a:r>
            <a:r>
              <a:rPr lang="en-US" sz="1200" dirty="0"/>
              <a:t> </a:t>
            </a:r>
            <a:r>
              <a:rPr lang="en-IL" sz="1200" dirty="0"/>
              <a:t>+EKB SG </a:t>
            </a:r>
          </a:p>
        </p:txBody>
      </p:sp>
      <p:pic>
        <p:nvPicPr>
          <p:cNvPr id="30" name="Picture 2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7C059AC-B848-48FD-AC9A-FAA16AE11B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8" y="2107075"/>
            <a:ext cx="1612579" cy="1200059"/>
          </a:xfrm>
          <a:prstGeom prst="rect">
            <a:avLst/>
          </a:prstGeom>
        </p:spPr>
      </p:pic>
      <p:pic>
        <p:nvPicPr>
          <p:cNvPr id="32" name="Picture 31" descr="A picture containing dark&#10;&#10;Description automatically generated">
            <a:extLst>
              <a:ext uri="{FF2B5EF4-FFF2-40B4-BE49-F238E27FC236}">
                <a16:creationId xmlns:a16="http://schemas.microsoft.com/office/drawing/2014/main" id="{12E97230-1A35-4987-AF43-D498E2ECE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48" y="658725"/>
            <a:ext cx="1612579" cy="12000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B169CC-FEB0-4E97-BAAE-76F5A546557C}"/>
              </a:ext>
            </a:extLst>
          </p:cNvPr>
          <p:cNvSpPr txBox="1"/>
          <p:nvPr/>
        </p:nvSpPr>
        <p:spPr>
          <a:xfrm>
            <a:off x="5312114" y="135467"/>
            <a:ext cx="1883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OSKMNL VB+ E3 1543tyf (3&amp;5 UTR OUR)</a:t>
            </a:r>
          </a:p>
        </p:txBody>
      </p:sp>
      <p:pic>
        <p:nvPicPr>
          <p:cNvPr id="36" name="Picture 35" descr="A picture containing green, night sky&#10;&#10;Description automatically generated">
            <a:extLst>
              <a:ext uri="{FF2B5EF4-FFF2-40B4-BE49-F238E27FC236}">
                <a16:creationId xmlns:a16="http://schemas.microsoft.com/office/drawing/2014/main" id="{CF041D3C-41F7-4CCE-BBA1-42675344A3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52" y="2107075"/>
            <a:ext cx="1612579" cy="1200059"/>
          </a:xfrm>
          <a:prstGeom prst="rect">
            <a:avLst/>
          </a:prstGeom>
        </p:spPr>
      </p:pic>
      <p:pic>
        <p:nvPicPr>
          <p:cNvPr id="38" name="Picture 37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43227ACD-C351-48A5-ACC3-9DAC846E74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07" y="676318"/>
            <a:ext cx="1612579" cy="120005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B27A412-E652-4BE8-ABB3-7CEE954A4D47}"/>
              </a:ext>
            </a:extLst>
          </p:cNvPr>
          <p:cNvSpPr txBox="1"/>
          <p:nvPr/>
        </p:nvSpPr>
        <p:spPr>
          <a:xfrm>
            <a:off x="7015742" y="127788"/>
            <a:ext cx="1789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OSKMNL VB+ E3 1550aad (5utr Our, 3 UTR SG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FC715E6-EFD7-4730-B7AC-69079C89FC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6" y="2107075"/>
            <a:ext cx="1612579" cy="1200059"/>
          </a:xfrm>
          <a:prstGeom prst="rect">
            <a:avLst/>
          </a:prstGeom>
        </p:spPr>
      </p:pic>
      <p:pic>
        <p:nvPicPr>
          <p:cNvPr id="44" name="Picture 43" descr="A picture containing dark&#10;&#10;Description automatically generated">
            <a:extLst>
              <a:ext uri="{FF2B5EF4-FFF2-40B4-BE49-F238E27FC236}">
                <a16:creationId xmlns:a16="http://schemas.microsoft.com/office/drawing/2014/main" id="{CF6A7220-06EE-47CE-9854-8B9429F28E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50" y="674765"/>
            <a:ext cx="1612582" cy="1200061"/>
          </a:xfrm>
          <a:prstGeom prst="rect">
            <a:avLst/>
          </a:prstGeom>
        </p:spPr>
      </p:pic>
      <p:pic>
        <p:nvPicPr>
          <p:cNvPr id="46" name="Picture 45" descr="A picture containing green&#10;&#10;Description automatically generated">
            <a:extLst>
              <a:ext uri="{FF2B5EF4-FFF2-40B4-BE49-F238E27FC236}">
                <a16:creationId xmlns:a16="http://schemas.microsoft.com/office/drawing/2014/main" id="{5164F7D7-550E-4D90-AB00-C7D3502D62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92" y="2095975"/>
            <a:ext cx="1612580" cy="120006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81D6D9C-7ECA-4A57-AFCE-479D5ED2E68D}"/>
              </a:ext>
            </a:extLst>
          </p:cNvPr>
          <p:cNvSpPr txBox="1"/>
          <p:nvPr/>
        </p:nvSpPr>
        <p:spPr>
          <a:xfrm>
            <a:off x="8851295" y="127789"/>
            <a:ext cx="1612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OSKMNL VB+ E3 1551cpg (3&amp;5 UTR SG)</a:t>
            </a:r>
            <a:endParaRPr lang="en-IL" sz="1200" dirty="0"/>
          </a:p>
        </p:txBody>
      </p:sp>
      <p:pic>
        <p:nvPicPr>
          <p:cNvPr id="50" name="Picture 49" descr="A picture containing tree, dark, outdoor object, christmas&#10;&#10;Description automatically generated">
            <a:extLst>
              <a:ext uri="{FF2B5EF4-FFF2-40B4-BE49-F238E27FC236}">
                <a16:creationId xmlns:a16="http://schemas.microsoft.com/office/drawing/2014/main" id="{C6FC6962-060B-4B35-A7A8-88235A266A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96" y="676317"/>
            <a:ext cx="1612579" cy="120005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6BAE18F-5C65-4EA4-85E6-FEBE2E8DE8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538" y="2107991"/>
            <a:ext cx="1612579" cy="120005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99FE0CC-F779-43EE-BA90-82E348269A2F}"/>
              </a:ext>
            </a:extLst>
          </p:cNvPr>
          <p:cNvSpPr txBox="1"/>
          <p:nvPr/>
        </p:nvSpPr>
        <p:spPr>
          <a:xfrm>
            <a:off x="10475496" y="135467"/>
            <a:ext cx="1612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OSKMNL SG+ E3 1551cpg (3&amp;5 UTR SG)</a:t>
            </a:r>
          </a:p>
        </p:txBody>
      </p:sp>
      <p:pic>
        <p:nvPicPr>
          <p:cNvPr id="56" name="Picture 5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7D91CB-F9F7-47E1-96F0-2A1792B7D1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" y="3477126"/>
            <a:ext cx="1612579" cy="1200059"/>
          </a:xfrm>
          <a:prstGeom prst="rect">
            <a:avLst/>
          </a:prstGeom>
        </p:spPr>
      </p:pic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E8911AE6-C91E-4B6F-A91F-CDDF77DA2C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29" y="3488245"/>
            <a:ext cx="1612580" cy="1200059"/>
          </a:xfrm>
          <a:prstGeom prst="rect">
            <a:avLst/>
          </a:prstGeom>
        </p:spPr>
      </p:pic>
      <p:pic>
        <p:nvPicPr>
          <p:cNvPr id="60" name="Picture 5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805F6C-E1F0-4FFF-ACE6-6CB293C9DF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8" y="3477126"/>
            <a:ext cx="1612580" cy="1200059"/>
          </a:xfrm>
          <a:prstGeom prst="rect">
            <a:avLst/>
          </a:prstGeom>
        </p:spPr>
      </p:pic>
      <p:pic>
        <p:nvPicPr>
          <p:cNvPr id="62" name="Picture 61" descr="A picture containing chart&#10;&#10;Description automatically generated">
            <a:extLst>
              <a:ext uri="{FF2B5EF4-FFF2-40B4-BE49-F238E27FC236}">
                <a16:creationId xmlns:a16="http://schemas.microsoft.com/office/drawing/2014/main" id="{16FB733C-44E4-47A3-ABE5-9DFCA1F33D3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52" y="3481204"/>
            <a:ext cx="1607101" cy="1195982"/>
          </a:xfrm>
          <a:prstGeom prst="rect">
            <a:avLst/>
          </a:prstGeom>
        </p:spPr>
      </p:pic>
      <p:pic>
        <p:nvPicPr>
          <p:cNvPr id="64" name="Picture 63" descr="A picture containing chart&#10;&#10;Description automatically generated">
            <a:extLst>
              <a:ext uri="{FF2B5EF4-FFF2-40B4-BE49-F238E27FC236}">
                <a16:creationId xmlns:a16="http://schemas.microsoft.com/office/drawing/2014/main" id="{8653B0F6-B4F5-4C9E-9868-168A561066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07" y="3477127"/>
            <a:ext cx="1607101" cy="1195982"/>
          </a:xfrm>
          <a:prstGeom prst="rect">
            <a:avLst/>
          </a:prstGeom>
        </p:spPr>
      </p:pic>
      <p:pic>
        <p:nvPicPr>
          <p:cNvPr id="66" name="Picture 65" descr="A picture containing chart&#10;&#10;Description automatically generated">
            <a:extLst>
              <a:ext uri="{FF2B5EF4-FFF2-40B4-BE49-F238E27FC236}">
                <a16:creationId xmlns:a16="http://schemas.microsoft.com/office/drawing/2014/main" id="{F2903893-9BB2-4028-8C8B-EC4E43F406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62" y="3488246"/>
            <a:ext cx="1607101" cy="1195982"/>
          </a:xfrm>
          <a:prstGeom prst="rect">
            <a:avLst/>
          </a:prstGeom>
        </p:spPr>
      </p:pic>
      <p:pic>
        <p:nvPicPr>
          <p:cNvPr id="68" name="Picture 6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0D5532A-F33F-4ABA-9DCB-E0B8B507EA5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96" y="3488245"/>
            <a:ext cx="1607101" cy="119598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CB87D03-CEDE-489F-B19D-CB3250BF3D14}"/>
              </a:ext>
            </a:extLst>
          </p:cNvPr>
          <p:cNvSpPr txBox="1"/>
          <p:nvPr/>
        </p:nvSpPr>
        <p:spPr>
          <a:xfrm>
            <a:off x="151615" y="3517320"/>
            <a:ext cx="1400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dirty="0">
                <a:solidFill>
                  <a:schemeClr val="bg1"/>
                </a:solidFill>
              </a:rPr>
              <a:t>NANOG</a:t>
            </a:r>
          </a:p>
        </p:txBody>
      </p:sp>
      <p:pic>
        <p:nvPicPr>
          <p:cNvPr id="3" name="Picture 2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15082729-8D01-4925-9A3D-6382318CE94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" y="5216192"/>
            <a:ext cx="1602172" cy="1192314"/>
          </a:xfrm>
          <a:prstGeom prst="rect">
            <a:avLst/>
          </a:prstGeom>
        </p:spPr>
      </p:pic>
      <p:pic>
        <p:nvPicPr>
          <p:cNvPr id="5" name="Picture 4" descr="A picture containing red, dark, night sky&#10;&#10;Description automatically generated">
            <a:extLst>
              <a:ext uri="{FF2B5EF4-FFF2-40B4-BE49-F238E27FC236}">
                <a16:creationId xmlns:a16="http://schemas.microsoft.com/office/drawing/2014/main" id="{98AE32E0-0A45-45D4-B8F8-09CBCCB284F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30" y="5216193"/>
            <a:ext cx="1602172" cy="1192314"/>
          </a:xfrm>
          <a:prstGeom prst="rect">
            <a:avLst/>
          </a:prstGeom>
        </p:spPr>
      </p:pic>
      <p:pic>
        <p:nvPicPr>
          <p:cNvPr id="9" name="Picture 8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988B8F86-4D91-43BC-A008-0678F2FA9CE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8" y="5216192"/>
            <a:ext cx="1612579" cy="1200059"/>
          </a:xfrm>
          <a:prstGeom prst="rect">
            <a:avLst/>
          </a:prstGeom>
        </p:spPr>
      </p:pic>
      <p:pic>
        <p:nvPicPr>
          <p:cNvPr id="13" name="Picture 12" descr="A picture containing dark&#10;&#10;Description automatically generated">
            <a:extLst>
              <a:ext uri="{FF2B5EF4-FFF2-40B4-BE49-F238E27FC236}">
                <a16:creationId xmlns:a16="http://schemas.microsoft.com/office/drawing/2014/main" id="{898C9164-9D04-4944-BFF0-46F49E09A98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45" y="5216193"/>
            <a:ext cx="1592182" cy="1184880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EC47AD58-D291-480D-9044-F51A8B2BF39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17" y="5216193"/>
            <a:ext cx="1592183" cy="1184880"/>
          </a:xfrm>
          <a:prstGeom prst="rect">
            <a:avLst/>
          </a:prstGeom>
        </p:spPr>
      </p:pic>
      <p:pic>
        <p:nvPicPr>
          <p:cNvPr id="18" name="Picture 17" descr="A picture containing dark&#10;&#10;Description automatically generated">
            <a:extLst>
              <a:ext uri="{FF2B5EF4-FFF2-40B4-BE49-F238E27FC236}">
                <a16:creationId xmlns:a16="http://schemas.microsoft.com/office/drawing/2014/main" id="{B598F152-D804-4692-9A6A-6B71A01DAE2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92" y="5198576"/>
            <a:ext cx="1612579" cy="1200058"/>
          </a:xfrm>
          <a:prstGeom prst="rect">
            <a:avLst/>
          </a:prstGeom>
        </p:spPr>
      </p:pic>
      <p:pic>
        <p:nvPicPr>
          <p:cNvPr id="21" name="Picture 20" descr="A picture containing red, dark&#10;&#10;Description automatically generated">
            <a:extLst>
              <a:ext uri="{FF2B5EF4-FFF2-40B4-BE49-F238E27FC236}">
                <a16:creationId xmlns:a16="http://schemas.microsoft.com/office/drawing/2014/main" id="{4771952B-04D4-410D-BF4D-37E8B6D2382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871" y="5190188"/>
            <a:ext cx="1637115" cy="12183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99708CB-9D02-4258-BE1A-7259D4E05D44}"/>
              </a:ext>
            </a:extLst>
          </p:cNvPr>
          <p:cNvSpPr txBox="1"/>
          <p:nvPr/>
        </p:nvSpPr>
        <p:spPr>
          <a:xfrm>
            <a:off x="93063" y="5294463"/>
            <a:ext cx="8181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b="1" dirty="0">
                <a:solidFill>
                  <a:schemeClr val="bg1"/>
                </a:solidFill>
              </a:rPr>
              <a:t>OCT4</a:t>
            </a:r>
            <a:r>
              <a:rPr lang="en-US" sz="1400" b="1" dirty="0">
                <a:solidFill>
                  <a:schemeClr val="bg1"/>
                </a:solidFill>
              </a:rPr>
              <a:t> x4</a:t>
            </a:r>
            <a:endParaRPr lang="en-IL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6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84A0F0F-9B75-40D2-B39B-1FF204A52FD9}"/>
              </a:ext>
            </a:extLst>
          </p:cNvPr>
          <p:cNvGraphicFramePr>
            <a:graphicFrameLocks/>
          </p:cNvGraphicFramePr>
          <p:nvPr/>
        </p:nvGraphicFramePr>
        <p:xfrm>
          <a:off x="505325" y="517358"/>
          <a:ext cx="509336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FE9DA5A-4843-44A2-BE59-416728918647}"/>
              </a:ext>
            </a:extLst>
          </p:cNvPr>
          <p:cNvGraphicFramePr>
            <a:graphicFrameLocks/>
          </p:cNvGraphicFramePr>
          <p:nvPr/>
        </p:nvGraphicFramePr>
        <p:xfrm>
          <a:off x="5467964" y="316684"/>
          <a:ext cx="5257801" cy="2833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5E0FF8A-4C5F-4B19-9A2C-1031A72B6597}"/>
              </a:ext>
            </a:extLst>
          </p:cNvPr>
          <p:cNvGraphicFramePr>
            <a:graphicFrameLocks/>
          </p:cNvGraphicFramePr>
          <p:nvPr/>
        </p:nvGraphicFramePr>
        <p:xfrm>
          <a:off x="6096000" y="3429000"/>
          <a:ext cx="4981575" cy="2814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A243DA-28F5-4EC6-B58A-DB4CBE1DCBB2}"/>
              </a:ext>
            </a:extLst>
          </p:cNvPr>
          <p:cNvGraphicFramePr>
            <a:graphicFrameLocks/>
          </p:cNvGraphicFramePr>
          <p:nvPr/>
        </p:nvGraphicFramePr>
        <p:xfrm>
          <a:off x="505325" y="3608878"/>
          <a:ext cx="50445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4240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night, outdoor object, night sky&#10;&#10;Description automatically generated">
            <a:extLst>
              <a:ext uri="{FF2B5EF4-FFF2-40B4-BE49-F238E27FC236}">
                <a16:creationId xmlns:a16="http://schemas.microsoft.com/office/drawing/2014/main" id="{DED2A4F9-A2C5-4B92-9476-AAB3FB07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5" y="1058780"/>
            <a:ext cx="2112544" cy="1572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F8050-F3F3-4910-AF48-51063FD5302F}"/>
              </a:ext>
            </a:extLst>
          </p:cNvPr>
          <p:cNvSpPr txBox="1"/>
          <p:nvPr/>
        </p:nvSpPr>
        <p:spPr>
          <a:xfrm>
            <a:off x="830556" y="672082"/>
            <a:ext cx="232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dirty="0"/>
              <a:t>300ng oct4 SG old+ EKB SG</a:t>
            </a:r>
          </a:p>
        </p:txBody>
      </p:sp>
      <p:pic>
        <p:nvPicPr>
          <p:cNvPr id="7" name="Picture 6" descr="A picture containing indoor, dark, night&#10;&#10;Description automatically generated">
            <a:extLst>
              <a:ext uri="{FF2B5EF4-FFF2-40B4-BE49-F238E27FC236}">
                <a16:creationId xmlns:a16="http://schemas.microsoft.com/office/drawing/2014/main" id="{ADF14F31-0E7E-4FA2-B2FA-884952FE1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22" y="1058780"/>
            <a:ext cx="2112545" cy="1572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FFBE77-DC7D-411F-BD7F-E4C1373E7F91}"/>
              </a:ext>
            </a:extLst>
          </p:cNvPr>
          <p:cNvSpPr txBox="1"/>
          <p:nvPr/>
        </p:nvSpPr>
        <p:spPr>
          <a:xfrm>
            <a:off x="3513222" y="675795"/>
            <a:ext cx="2208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dirty="0"/>
              <a:t>300ng oct4 SG old+ EKB VB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096FB-6AB7-452A-81AF-1D11D3EC4DD8}"/>
              </a:ext>
            </a:extLst>
          </p:cNvPr>
          <p:cNvSpPr txBox="1"/>
          <p:nvPr/>
        </p:nvSpPr>
        <p:spPr>
          <a:xfrm>
            <a:off x="6096000" y="672081"/>
            <a:ext cx="2018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dirty="0"/>
              <a:t>300ng our oct4 + EKB SG</a:t>
            </a:r>
          </a:p>
        </p:txBody>
      </p:sp>
      <p:pic>
        <p:nvPicPr>
          <p:cNvPr id="13" name="Picture 12" descr="A picture containing dark&#10;&#10;Description automatically generated">
            <a:extLst>
              <a:ext uri="{FF2B5EF4-FFF2-40B4-BE49-F238E27FC236}">
                <a16:creationId xmlns:a16="http://schemas.microsoft.com/office/drawing/2014/main" id="{7A1CFDA7-DFDA-45A2-8AEE-2F7C55218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790" y="1058780"/>
            <a:ext cx="2112545" cy="1572126"/>
          </a:xfrm>
          <a:prstGeom prst="rect">
            <a:avLst/>
          </a:prstGeom>
        </p:spPr>
      </p:pic>
      <p:pic>
        <p:nvPicPr>
          <p:cNvPr id="15" name="Picture 14" descr="A picture containing dark, light, night&#10;&#10;Description automatically generated">
            <a:extLst>
              <a:ext uri="{FF2B5EF4-FFF2-40B4-BE49-F238E27FC236}">
                <a16:creationId xmlns:a16="http://schemas.microsoft.com/office/drawing/2014/main" id="{8C60D4DD-3717-490F-B8C1-665198A3B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59" y="1058781"/>
            <a:ext cx="2112544" cy="15721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E7D5C1-BD1A-4C8C-924E-FB4F65BAC2E9}"/>
              </a:ext>
            </a:extLst>
          </p:cNvPr>
          <p:cNvSpPr txBox="1"/>
          <p:nvPr/>
        </p:nvSpPr>
        <p:spPr>
          <a:xfrm>
            <a:off x="8660536" y="668504"/>
            <a:ext cx="2018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dirty="0"/>
              <a:t>300ng our oct4 + EKB VB</a:t>
            </a:r>
          </a:p>
        </p:txBody>
      </p:sp>
      <p:pic>
        <p:nvPicPr>
          <p:cNvPr id="19" name="Picture 18" descr="A picture containing dark, outdoor object&#10;&#10;Description automatically generated">
            <a:extLst>
              <a:ext uri="{FF2B5EF4-FFF2-40B4-BE49-F238E27FC236}">
                <a16:creationId xmlns:a16="http://schemas.microsoft.com/office/drawing/2014/main" id="{D82B8C55-E4E5-438A-8A53-EDBC2B0E4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28" y="3261592"/>
            <a:ext cx="2112544" cy="1572126"/>
          </a:xfrm>
          <a:prstGeom prst="rect">
            <a:avLst/>
          </a:prstGeom>
        </p:spPr>
      </p:pic>
      <p:pic>
        <p:nvPicPr>
          <p:cNvPr id="21" name="Picture 20" descr="A picture containing dark&#10;&#10;Description automatically generated">
            <a:extLst>
              <a:ext uri="{FF2B5EF4-FFF2-40B4-BE49-F238E27FC236}">
                <a16:creationId xmlns:a16="http://schemas.microsoft.com/office/drawing/2014/main" id="{60D85DCF-F4FA-4BAC-B7AE-2A337D3B1E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22" y="3261593"/>
            <a:ext cx="2112545" cy="1572126"/>
          </a:xfrm>
          <a:prstGeom prst="rect">
            <a:avLst/>
          </a:prstGeom>
        </p:spPr>
      </p:pic>
      <p:pic>
        <p:nvPicPr>
          <p:cNvPr id="23" name="Picture 22" descr="A picture containing dark, close&#10;&#10;Description automatically generated">
            <a:extLst>
              <a:ext uri="{FF2B5EF4-FFF2-40B4-BE49-F238E27FC236}">
                <a16:creationId xmlns:a16="http://schemas.microsoft.com/office/drawing/2014/main" id="{DAC42707-8FCE-4D12-A2BD-874111F865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790" y="3261593"/>
            <a:ext cx="2112545" cy="1572126"/>
          </a:xfrm>
          <a:prstGeom prst="rect">
            <a:avLst/>
          </a:prstGeom>
        </p:spPr>
      </p:pic>
      <p:pic>
        <p:nvPicPr>
          <p:cNvPr id="25" name="Picture 24" descr="A picture containing dark&#10;&#10;Description automatically generated">
            <a:extLst>
              <a:ext uri="{FF2B5EF4-FFF2-40B4-BE49-F238E27FC236}">
                <a16:creationId xmlns:a16="http://schemas.microsoft.com/office/drawing/2014/main" id="{35EF8BC6-B870-484F-9C91-C6CEBCE7DC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59" y="3261592"/>
            <a:ext cx="2112544" cy="15721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60F774-A0F7-4793-BB6A-D7B994997085}"/>
              </a:ext>
            </a:extLst>
          </p:cNvPr>
          <p:cNvSpPr txBox="1"/>
          <p:nvPr/>
        </p:nvSpPr>
        <p:spPr>
          <a:xfrm>
            <a:off x="0" y="1475511"/>
            <a:ext cx="22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500ms</a:t>
            </a:r>
            <a:endParaRPr lang="en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6BF51E-13A4-4B07-9DFE-D6B03834CBCC}"/>
              </a:ext>
            </a:extLst>
          </p:cNvPr>
          <p:cNvSpPr txBox="1"/>
          <p:nvPr/>
        </p:nvSpPr>
        <p:spPr>
          <a:xfrm>
            <a:off x="258178" y="3881463"/>
            <a:ext cx="22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4517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E433-92E5-472B-8614-2C006C3C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Codon optimization SG vs VB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2839B6-9713-470C-BFD2-A8881079F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328" b="38234"/>
          <a:stretch/>
        </p:blipFill>
        <p:spPr>
          <a:xfrm>
            <a:off x="474844" y="2197916"/>
            <a:ext cx="10764513" cy="2206305"/>
          </a:xfrm>
        </p:spPr>
      </p:pic>
    </p:spTree>
    <p:extLst>
      <p:ext uri="{BB962C8B-B14F-4D97-AF65-F5344CB8AC3E}">
        <p14:creationId xmlns:p14="http://schemas.microsoft.com/office/powerpoint/2010/main" val="3996034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E768-4F73-4B3D-A364-C986980D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plasmids?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8E56-8B0A-4D2C-98E3-214B09FC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 Oct4 + SG UTR</a:t>
            </a:r>
          </a:p>
          <a:p>
            <a:r>
              <a:rPr lang="en-US" dirty="0"/>
              <a:t>SG Oct4 + Our UTR</a:t>
            </a:r>
          </a:p>
          <a:p>
            <a:r>
              <a:rPr lang="en-US" dirty="0"/>
              <a:t>Our Oct4 + SG UTR</a:t>
            </a:r>
          </a:p>
          <a:p>
            <a:r>
              <a:rPr lang="en-US" dirty="0"/>
              <a:t>Our Oct4+ Our UTR- we already have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NCBI Oct4+ SG UTR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NCBI Oct4+ Our UTR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  <a:p>
            <a:endParaRPr lang="he-IL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All OSKMNL with SG UTR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9594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007C-3A4B-49DF-8355-ECAB2BD8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Tapestation</a:t>
            </a:r>
            <a:r>
              <a:rPr lang="en-US" dirty="0"/>
              <a:t> for IVT Products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1C9F-F1E1-4687-B96D-FA187C188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ראי תשובת 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Calibri" panose="020F0502020204030204" pitchFamily="34" charset="0"/>
              </a:rPr>
              <a:t>AGILENT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he-IL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לגבי הצרכים שלכם:</a:t>
            </a:r>
            <a:endParaRPr lang="he-IL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pPr algn="r" rtl="1"/>
            <a:r>
              <a:rPr lang="he-IL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he-IL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sz="1800" b="0" i="0" dirty="0">
                <a:solidFill>
                  <a:srgbClr val="1F3864"/>
                </a:solidFill>
                <a:effectLst/>
                <a:latin typeface="Calibri" panose="020F0502020204030204" pitchFamily="34" charset="0"/>
              </a:rPr>
              <a:t>We would recommend a Fragment Analyzer (5200, 5300, or 5400) with the short 33 cm array for IVT RNA analysis. We have a dedicated method evaluating long RNAs through 9,000 </a:t>
            </a:r>
            <a:r>
              <a:rPr lang="en-US" sz="1800" b="0" i="0" dirty="0" err="1">
                <a:solidFill>
                  <a:srgbClr val="1F3864"/>
                </a:solidFill>
                <a:effectLst/>
                <a:latin typeface="Calibri" panose="020F0502020204030204" pitchFamily="34" charset="0"/>
              </a:rPr>
              <a:t>nt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Calibri" panose="020F0502020204030204" pitchFamily="34" charset="0"/>
              </a:rPr>
              <a:t> and you can extend the method run time to detect any remaining dsDNA. We have not run dsRNA, so I do not know exactly how that would look. There is also a Nature paper that describes Pfizer/BioNTech’s use of the Fragment Analyzer for the analysis of their Covid-19 mRNA vaccine.</a:t>
            </a:r>
            <a:endParaRPr lang="en-US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pPr algn="r" rtl="1"/>
            <a:r>
              <a:rPr lang="he-IL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ראי מצ"ב ה 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Calibri" panose="020F0502020204030204" pitchFamily="34" charset="0"/>
              </a:rPr>
              <a:t>Application note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he-IL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והמאמר.</a:t>
            </a:r>
            <a:endParaRPr lang="he-IL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pPr algn="r" rtl="1"/>
            <a:r>
              <a:rPr lang="he-IL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כמו מצ"ב הצעת מחיר ל </a:t>
            </a:r>
            <a:r>
              <a:rPr lang="en-US" sz="1800" b="0" i="0" dirty="0">
                <a:solidFill>
                  <a:srgbClr val="1155CC"/>
                </a:solidFill>
                <a:effectLst/>
                <a:latin typeface="Calibri" panose="020F0502020204030204" pitchFamily="34" charset="0"/>
                <a:hlinkClick r:id="rId2"/>
              </a:rPr>
              <a:t>short 33 cm array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he-IL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ולקיטים המופיעים ב 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Calibri" panose="020F0502020204030204" pitchFamily="34" charset="0"/>
              </a:rPr>
              <a:t>Application notes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: </a:t>
            </a:r>
            <a:r>
              <a:rPr lang="en-US" sz="1800" b="0" i="0" dirty="0">
                <a:solidFill>
                  <a:srgbClr val="1155CC"/>
                </a:solidFill>
                <a:effectLst/>
                <a:latin typeface="Calibri" panose="020F0502020204030204" pitchFamily="34" charset="0"/>
                <a:hlinkClick r:id="rId3"/>
              </a:rPr>
              <a:t>Fragment Analyzer RNA Kits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 , </a:t>
            </a:r>
            <a:r>
              <a:rPr lang="en-US" sz="1800" b="0" i="0" dirty="0">
                <a:solidFill>
                  <a:srgbClr val="1155CC"/>
                </a:solidFill>
                <a:effectLst/>
                <a:latin typeface="Calibri" panose="020F0502020204030204" pitchFamily="34" charset="0"/>
                <a:hlinkClick r:id="rId4"/>
              </a:rPr>
              <a:t>Fragment Analyzer Qualitative DNA Kits</a:t>
            </a:r>
            <a:endParaRPr lang="en-US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pPr algn="r" rtl="1"/>
            <a:r>
              <a:rPr lang="he-IL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מחיר מכשיר ה 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Calibri" panose="020F0502020204030204" pitchFamily="34" charset="0"/>
              </a:rPr>
              <a:t>FA5200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he-IL" sz="1800" b="0" i="0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הוא </a:t>
            </a:r>
            <a:r>
              <a:rPr lang="he-IL" sz="1800" b="0" i="0" dirty="0">
                <a:solidFill>
                  <a:srgbClr val="1F3864"/>
                </a:solidFill>
                <a:effectLst/>
                <a:latin typeface="Calibri" panose="020F0502020204030204" pitchFamily="34" charset="0"/>
              </a:rPr>
              <a:t>66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Calibri" panose="020F0502020204030204" pitchFamily="34" charset="0"/>
              </a:rPr>
              <a:t>K$</a:t>
            </a:r>
            <a:r>
              <a:rPr lang="en-US" sz="1800" b="0" i="0" dirty="0">
                <a:solidFill>
                  <a:srgbClr val="1F386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he-IL" sz="1800" b="0" i="0" dirty="0">
                <a:solidFill>
                  <a:srgbClr val="1F3864"/>
                </a:solidFill>
                <a:effectLst/>
                <a:latin typeface="Arial" panose="020B0604020202020204" pitchFamily="34" charset="0"/>
              </a:rPr>
              <a:t>לפני הנחה. עדכני אם תרצי הצעת מחיר רשמית.</a:t>
            </a:r>
            <a:endParaRPr lang="he-IL" sz="1800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6657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406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Exp. 27</vt:lpstr>
      <vt:lpstr>PowerPoint Presentation</vt:lpstr>
      <vt:lpstr>PowerPoint Presentation</vt:lpstr>
      <vt:lpstr>PowerPoint Presentation</vt:lpstr>
      <vt:lpstr>Codon optimization SG vs VB</vt:lpstr>
      <vt:lpstr>Order plasmids?</vt:lpstr>
      <vt:lpstr>Tapestation for IVT Products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HaniB</dc:creator>
  <cp:lastModifiedBy>HaniB</cp:lastModifiedBy>
  <cp:revision>1</cp:revision>
  <dcterms:created xsi:type="dcterms:W3CDTF">2021-10-04T10:52:39Z</dcterms:created>
  <dcterms:modified xsi:type="dcterms:W3CDTF">2021-10-05T07:59:23Z</dcterms:modified>
</cp:coreProperties>
</file>